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1" r:id="rId5"/>
    <p:sldId id="262" r:id="rId6"/>
    <p:sldId id="259" r:id="rId7"/>
    <p:sldId id="263" r:id="rId8"/>
    <p:sldId id="264" r:id="rId9"/>
    <p:sldId id="265" r:id="rId10"/>
    <p:sldId id="266" r:id="rId11"/>
    <p:sldId id="267" r:id="rId12"/>
    <p:sldId id="291" r:id="rId13"/>
    <p:sldId id="268" r:id="rId14"/>
    <p:sldId id="270" r:id="rId15"/>
    <p:sldId id="271" r:id="rId16"/>
    <p:sldId id="272" r:id="rId17"/>
    <p:sldId id="273" r:id="rId18"/>
    <p:sldId id="274" r:id="rId19"/>
    <p:sldId id="276" r:id="rId20"/>
    <p:sldId id="292" r:id="rId21"/>
    <p:sldId id="275"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3" r:id="rId37"/>
    <p:sldId id="294" r:id="rId38"/>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2B828A-92FA-6B08-06CB-2748D5545816}" v="17" dt="2018-07-18T05:30:36.0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19/07/2018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19/07/2018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19/07/2018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19/07/2018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19/07/2018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19/07/2018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19/07/2018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19/07/2018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19/07/2018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19/07/2018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19/07/2018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19/07/2018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9623" y="561646"/>
            <a:ext cx="9144000" cy="2387600"/>
          </a:xfrm>
        </p:spPr>
        <p:txBody>
          <a:bodyPr/>
          <a:lstStyle/>
          <a:p>
            <a:r>
              <a:rPr lang="en-GB" i="1" dirty="0">
                <a:cs typeface="Calibri Light"/>
              </a:rPr>
              <a:t> Agile Session</a:t>
            </a:r>
            <a:endParaRPr lang="en-GB" i="1" dirty="0"/>
          </a:p>
        </p:txBody>
      </p:sp>
      <p:sp>
        <p:nvSpPr>
          <p:cNvPr id="4" name="TextBox 3">
            <a:extLst>
              <a:ext uri="{FF2B5EF4-FFF2-40B4-BE49-F238E27FC236}">
                <a16:creationId xmlns:a16="http://schemas.microsoft.com/office/drawing/2014/main" id="{6CBFFE54-F9A2-4290-A735-45E88F6486A4}"/>
              </a:ext>
            </a:extLst>
          </p:cNvPr>
          <p:cNvSpPr txBox="1"/>
          <p:nvPr/>
        </p:nvSpPr>
        <p:spPr>
          <a:xfrm>
            <a:off x="7758023" y="5335437"/>
            <a:ext cx="4080293"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1" dirty="0">
                <a:solidFill>
                  <a:srgbClr val="2E75B5"/>
                </a:solidFill>
              </a:rPr>
              <a:t>Sreeram Murty</a:t>
            </a:r>
            <a:r>
              <a:rPr lang="en-US" sz="2000" b="1" i="1">
                <a:solidFill>
                  <a:srgbClr val="2E75B5"/>
                </a:solidFill>
                <a:cs typeface="Calibri"/>
              </a:rPr>
              <a:t> ( PMP, CSM, CSPO)</a:t>
            </a:r>
          </a:p>
          <a:p>
            <a:r>
              <a:rPr lang="en-US" sz="2000" b="1" i="1">
                <a:solidFill>
                  <a:srgbClr val="2E75B5"/>
                </a:solidFill>
                <a:cs typeface="Calibri"/>
              </a:rPr>
              <a:t>Date : 19/07/2018</a:t>
            </a:r>
            <a:endParaRPr lang="en-US" sz="2000" b="1" i="1" dirty="0">
              <a:solidFill>
                <a:srgbClr val="2E75B5"/>
              </a:solidFill>
              <a:cs typeface="Calibri"/>
            </a:endParaRPr>
          </a:p>
          <a:p>
            <a:pPr algn="ctr"/>
            <a:endParaRPr lang="en-US" sz="2000" b="1" i="1" dirty="0">
              <a:solidFill>
                <a:srgbClr val="2E75B5"/>
              </a:solidFill>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0198FAC8-8280-4657-B9C1-99AB1AC1D4C6}"/>
              </a:ext>
            </a:extLst>
          </p:cNvPr>
          <p:cNvPicPr>
            <a:picLocks noChangeAspect="1"/>
          </p:cNvPicPr>
          <p:nvPr/>
        </p:nvPicPr>
        <p:blipFill>
          <a:blip r:embed="rId2"/>
          <a:stretch>
            <a:fillRect/>
          </a:stretch>
        </p:blipFill>
        <p:spPr>
          <a:xfrm>
            <a:off x="1748287" y="236259"/>
            <a:ext cx="8120331" cy="5911031"/>
          </a:xfrm>
          <a:prstGeom prst="rect">
            <a:avLst/>
          </a:prstGeom>
        </p:spPr>
      </p:pic>
    </p:spTree>
    <p:extLst>
      <p:ext uri="{BB962C8B-B14F-4D97-AF65-F5344CB8AC3E}">
        <p14:creationId xmlns:p14="http://schemas.microsoft.com/office/powerpoint/2010/main" val="428525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10;&#10;Description generated with high confidence">
            <a:extLst>
              <a:ext uri="{FF2B5EF4-FFF2-40B4-BE49-F238E27FC236}">
                <a16:creationId xmlns:a16="http://schemas.microsoft.com/office/drawing/2014/main" id="{62BB91C3-3B97-4E86-8DC6-15597052FEEC}"/>
              </a:ext>
            </a:extLst>
          </p:cNvPr>
          <p:cNvPicPr>
            <a:picLocks noChangeAspect="1"/>
          </p:cNvPicPr>
          <p:nvPr/>
        </p:nvPicPr>
        <p:blipFill>
          <a:blip r:embed="rId2"/>
          <a:stretch>
            <a:fillRect/>
          </a:stretch>
        </p:blipFill>
        <p:spPr>
          <a:xfrm>
            <a:off x="1417607" y="410591"/>
            <a:ext cx="9500558" cy="5734894"/>
          </a:xfrm>
          <a:prstGeom prst="rect">
            <a:avLst/>
          </a:prstGeom>
        </p:spPr>
      </p:pic>
    </p:spTree>
    <p:extLst>
      <p:ext uri="{BB962C8B-B14F-4D97-AF65-F5344CB8AC3E}">
        <p14:creationId xmlns:p14="http://schemas.microsoft.com/office/powerpoint/2010/main" val="270016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B9B98B-DB46-4501-8572-CE62E6937E0C}"/>
              </a:ext>
            </a:extLst>
          </p:cNvPr>
          <p:cNvSpPr txBox="1"/>
          <p:nvPr/>
        </p:nvSpPr>
        <p:spPr>
          <a:xfrm>
            <a:off x="388189" y="756249"/>
            <a:ext cx="11487508" cy="618630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Transparency</a:t>
            </a:r>
          </a:p>
          <a:p>
            <a:r>
              <a:rPr lang="en-US"/>
              <a:t>Significant aspects of the process must be visible to those responsible for the outcome. Transparency requires those aspects be defined by a common standard so observers share a common understanding of what is being seen.</a:t>
            </a:r>
          </a:p>
          <a:p>
            <a:r>
              <a:rPr lang="en-US"/>
              <a:t>For example:</a:t>
            </a:r>
          </a:p>
          <a:p>
            <a:r>
              <a:rPr lang="en-US"/>
              <a:t> -  A common language referring to the process must be shared by all participants; and,</a:t>
            </a:r>
          </a:p>
          <a:p>
            <a:r>
              <a:rPr lang="en-US"/>
              <a:t> - Those performing the work and those accepting the work product must share a common definition of “Done”.</a:t>
            </a:r>
          </a:p>
          <a:p>
            <a:endParaRPr lang="en-US" b="1" dirty="0">
              <a:cs typeface="Calibri"/>
            </a:endParaRPr>
          </a:p>
          <a:p>
            <a:r>
              <a:rPr lang="en-US" b="1"/>
              <a:t>Inspection</a:t>
            </a:r>
            <a:endParaRPr lang="en-US" b="1">
              <a:cs typeface="Calibri"/>
            </a:endParaRPr>
          </a:p>
          <a:p>
            <a:r>
              <a:rPr lang="en-US"/>
              <a:t>Scrum users must frequently inspect Scrum artifacts and progress toward a Sprint Goal to detect undesirable variances. Their inspection should not be so frequent that inspection gets in the way of the work. Inspections are most beneficial when diligently performed by skilled inspectors at the point of work.</a:t>
            </a:r>
          </a:p>
          <a:p>
            <a:endParaRPr lang="en-US" dirty="0"/>
          </a:p>
          <a:p>
            <a:r>
              <a:rPr lang="en-US" b="1"/>
              <a:t>Adaptation</a:t>
            </a:r>
            <a:endParaRPr lang="en-US" b="1">
              <a:cs typeface="Calibri"/>
            </a:endParaRPr>
          </a:p>
          <a:p>
            <a:r>
              <a:rPr lang="en-US"/>
              <a:t>If an inspector determines that one or more aspects of a process deviate outside acceptable limits, and that the resulting product will be unacceptable, the process or the material being processed must be adjusted. An adjustment must be made as soon as possible to minimize further deviation.</a:t>
            </a:r>
          </a:p>
          <a:p>
            <a:r>
              <a:rPr lang="en-US"/>
              <a:t>Scrum prescribes four formal events for inspection and adaptation, as described in the Scrum Events section of this document:</a:t>
            </a:r>
          </a:p>
          <a:p>
            <a:pPr marL="742950" lvl="1" indent="-285750">
              <a:buFont typeface="Arial"/>
              <a:buChar char="•"/>
            </a:pPr>
            <a:r>
              <a:rPr lang="en-US"/>
              <a:t> Sprint Planning</a:t>
            </a:r>
            <a:endParaRPr lang="en-US">
              <a:cs typeface="Calibri"/>
            </a:endParaRPr>
          </a:p>
          <a:p>
            <a:pPr marL="742950" lvl="1" indent="-285750">
              <a:buFont typeface="Arial"/>
              <a:buChar char="•"/>
            </a:pPr>
            <a:r>
              <a:rPr lang="en-US"/>
              <a:t> Daily Scrum</a:t>
            </a:r>
            <a:endParaRPr lang="en-US">
              <a:cs typeface="Calibri"/>
            </a:endParaRPr>
          </a:p>
          <a:p>
            <a:pPr marL="742950" lvl="1" indent="-285750">
              <a:buFont typeface="Arial"/>
              <a:buChar char="•"/>
            </a:pPr>
            <a:r>
              <a:rPr lang="en-US"/>
              <a:t> Sprint Review</a:t>
            </a:r>
            <a:endParaRPr lang="en-US">
              <a:cs typeface="Calibri"/>
            </a:endParaRPr>
          </a:p>
          <a:p>
            <a:pPr marL="742950" lvl="1" indent="-285750">
              <a:buFont typeface="Arial"/>
              <a:buChar char="•"/>
            </a:pPr>
            <a:r>
              <a:rPr lang="en-US"/>
              <a:t> Sprint Retrospective</a:t>
            </a:r>
            <a:endParaRPr lang="en-US">
              <a:cs typeface="Calibri"/>
            </a:endParaRPr>
          </a:p>
        </p:txBody>
      </p:sp>
      <p:sp>
        <p:nvSpPr>
          <p:cNvPr id="4" name="TextBox 3">
            <a:extLst>
              <a:ext uri="{FF2B5EF4-FFF2-40B4-BE49-F238E27FC236}">
                <a16:creationId xmlns:a16="http://schemas.microsoft.com/office/drawing/2014/main" id="{DD59BB5B-4420-4F9A-AE14-2DD1729839ED}"/>
              </a:ext>
            </a:extLst>
          </p:cNvPr>
          <p:cNvSpPr txBox="1"/>
          <p:nvPr/>
        </p:nvSpPr>
        <p:spPr>
          <a:xfrm>
            <a:off x="-566468" y="1437"/>
            <a:ext cx="6510067"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cs typeface="Calibri"/>
              </a:rPr>
              <a:t>Three Pillars of Scrum</a:t>
            </a:r>
            <a:endParaRPr lang="en-US" sz="4000" dirty="0">
              <a:cs typeface="Calibri"/>
            </a:endParaRPr>
          </a:p>
        </p:txBody>
      </p:sp>
    </p:spTree>
    <p:extLst>
      <p:ext uri="{BB962C8B-B14F-4D97-AF65-F5344CB8AC3E}">
        <p14:creationId xmlns:p14="http://schemas.microsoft.com/office/powerpoint/2010/main" val="1931349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screenshot, businesscard, text&#10;&#10;Description generated with high confidence">
            <a:extLst>
              <a:ext uri="{FF2B5EF4-FFF2-40B4-BE49-F238E27FC236}">
                <a16:creationId xmlns:a16="http://schemas.microsoft.com/office/drawing/2014/main" id="{BF5FD2B2-34B8-483E-B554-490ADC33FC61}"/>
              </a:ext>
            </a:extLst>
          </p:cNvPr>
          <p:cNvPicPr>
            <a:picLocks noChangeAspect="1"/>
          </p:cNvPicPr>
          <p:nvPr/>
        </p:nvPicPr>
        <p:blipFill>
          <a:blip r:embed="rId2"/>
          <a:stretch>
            <a:fillRect/>
          </a:stretch>
        </p:blipFill>
        <p:spPr>
          <a:xfrm>
            <a:off x="1662023" y="468334"/>
            <a:ext cx="8796067" cy="5878199"/>
          </a:xfrm>
          <a:prstGeom prst="rect">
            <a:avLst/>
          </a:prstGeom>
        </p:spPr>
      </p:pic>
    </p:spTree>
    <p:extLst>
      <p:ext uri="{BB962C8B-B14F-4D97-AF65-F5344CB8AC3E}">
        <p14:creationId xmlns:p14="http://schemas.microsoft.com/office/powerpoint/2010/main" val="3690334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FFA3E00-0813-4EA4-B9B6-6011BFB2C229}"/>
              </a:ext>
            </a:extLst>
          </p:cNvPr>
          <p:cNvPicPr>
            <a:picLocks noChangeAspect="1"/>
          </p:cNvPicPr>
          <p:nvPr/>
        </p:nvPicPr>
        <p:blipFill>
          <a:blip r:embed="rId2"/>
          <a:stretch>
            <a:fillRect/>
          </a:stretch>
        </p:blipFill>
        <p:spPr>
          <a:xfrm>
            <a:off x="1791420" y="225881"/>
            <a:ext cx="8724180" cy="5917407"/>
          </a:xfrm>
          <a:prstGeom prst="rect">
            <a:avLst/>
          </a:prstGeom>
        </p:spPr>
      </p:pic>
    </p:spTree>
    <p:extLst>
      <p:ext uri="{BB962C8B-B14F-4D97-AF65-F5344CB8AC3E}">
        <p14:creationId xmlns:p14="http://schemas.microsoft.com/office/powerpoint/2010/main" val="4034887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FB1BD-6B96-4B17-9DBC-B0A36685FD96}"/>
              </a:ext>
            </a:extLst>
          </p:cNvPr>
          <p:cNvSpPr>
            <a:spLocks noGrp="1"/>
          </p:cNvSpPr>
          <p:nvPr>
            <p:ph type="title"/>
          </p:nvPr>
        </p:nvSpPr>
        <p:spPr>
          <a:xfrm>
            <a:off x="780691" y="5691"/>
            <a:ext cx="10515600" cy="1325563"/>
          </a:xfrm>
        </p:spPr>
        <p:txBody>
          <a:bodyPr/>
          <a:lstStyle/>
          <a:p>
            <a:r>
              <a:rPr lang="en-US">
                <a:cs typeface="Calibri Light"/>
              </a:rPr>
              <a:t>Product Owner</a:t>
            </a:r>
            <a:endParaRPr lang="en-US"/>
          </a:p>
        </p:txBody>
      </p:sp>
      <p:sp>
        <p:nvSpPr>
          <p:cNvPr id="3" name="Content Placeholder 2">
            <a:extLst>
              <a:ext uri="{FF2B5EF4-FFF2-40B4-BE49-F238E27FC236}">
                <a16:creationId xmlns:a16="http://schemas.microsoft.com/office/drawing/2014/main" id="{FD3B4BF9-F1B1-40D3-94C5-4F1219ABD3CD}"/>
              </a:ext>
            </a:extLst>
          </p:cNvPr>
          <p:cNvSpPr>
            <a:spLocks noGrp="1"/>
          </p:cNvSpPr>
          <p:nvPr>
            <p:ph idx="1"/>
          </p:nvPr>
        </p:nvSpPr>
        <p:spPr>
          <a:xfrm>
            <a:off x="838200" y="1394305"/>
            <a:ext cx="10515600" cy="4782658"/>
          </a:xfrm>
        </p:spPr>
        <p:txBody>
          <a:bodyPr vert="horz" lIns="91440" tIns="45720" rIns="91440" bIns="45720" rtlCol="0" anchor="t">
            <a:normAutofit/>
          </a:bodyPr>
          <a:lstStyle/>
          <a:p>
            <a:r>
              <a:rPr lang="en-GB"/>
              <a:t>I define the features of the product</a:t>
            </a:r>
            <a:endParaRPr lang="en-US">
              <a:cs typeface="Calibri"/>
            </a:endParaRPr>
          </a:p>
          <a:p>
            <a:r>
              <a:rPr lang="en-GB"/>
              <a:t>I ‘m responsible for optimizing the business</a:t>
            </a:r>
            <a:r>
              <a:rPr lang="en-GB" dirty="0">
                <a:cs typeface="Calibri"/>
              </a:rPr>
              <a:t> </a:t>
            </a:r>
            <a:r>
              <a:rPr lang="en-GB"/>
              <a:t>value and ROI</a:t>
            </a:r>
          </a:p>
          <a:p>
            <a:r>
              <a:rPr lang="en-GB"/>
              <a:t>I create, prioritize and maintain the Product</a:t>
            </a:r>
          </a:p>
          <a:p>
            <a:r>
              <a:rPr lang="en-GB"/>
              <a:t>Backlog and organize it into incremental</a:t>
            </a:r>
            <a:r>
              <a:rPr lang="en-GB" dirty="0">
                <a:cs typeface="Calibri"/>
              </a:rPr>
              <a:t> </a:t>
            </a:r>
            <a:r>
              <a:rPr lang="en-GB"/>
              <a:t>releases</a:t>
            </a:r>
          </a:p>
          <a:p>
            <a:r>
              <a:rPr lang="en-GB"/>
              <a:t>I review the work done by the team to ensure that its done as per acceptance</a:t>
            </a:r>
            <a:r>
              <a:rPr lang="en-GB" dirty="0">
                <a:cs typeface="Calibri"/>
              </a:rPr>
              <a:t> </a:t>
            </a:r>
            <a:r>
              <a:rPr lang="en-GB"/>
              <a:t>criteria</a:t>
            </a:r>
          </a:p>
          <a:p>
            <a:r>
              <a:rPr lang="en-GB"/>
              <a:t>I demonstrate the product to stakeholders</a:t>
            </a:r>
            <a:r>
              <a:rPr lang="en-GB" dirty="0">
                <a:cs typeface="Calibri"/>
              </a:rPr>
              <a:t> </a:t>
            </a:r>
            <a:r>
              <a:rPr lang="en-GB"/>
              <a:t>and evaluate the product for release</a:t>
            </a:r>
            <a:r>
              <a:rPr lang="en-GB" dirty="0">
                <a:cs typeface="Calibri"/>
              </a:rPr>
              <a:t> </a:t>
            </a:r>
            <a:r>
              <a:rPr lang="en-GB"/>
              <a:t>readiness</a:t>
            </a:r>
            <a:endParaRPr lang="en-US"/>
          </a:p>
        </p:txBody>
      </p:sp>
    </p:spTree>
    <p:extLst>
      <p:ext uri="{BB962C8B-B14F-4D97-AF65-F5344CB8AC3E}">
        <p14:creationId xmlns:p14="http://schemas.microsoft.com/office/powerpoint/2010/main" val="2088349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3750A-AE90-4E83-B64D-58D27F873E72}"/>
              </a:ext>
            </a:extLst>
          </p:cNvPr>
          <p:cNvSpPr>
            <a:spLocks noGrp="1"/>
          </p:cNvSpPr>
          <p:nvPr>
            <p:ph type="title"/>
          </p:nvPr>
        </p:nvSpPr>
        <p:spPr>
          <a:xfrm>
            <a:off x="766313" y="5691"/>
            <a:ext cx="10515600" cy="1325563"/>
          </a:xfrm>
        </p:spPr>
        <p:txBody>
          <a:bodyPr/>
          <a:lstStyle/>
          <a:p>
            <a:r>
              <a:rPr lang="en-US">
                <a:cs typeface="Calibri Light"/>
              </a:rPr>
              <a:t>Development Team</a:t>
            </a:r>
            <a:endParaRPr lang="en-US"/>
          </a:p>
        </p:txBody>
      </p:sp>
      <p:sp>
        <p:nvSpPr>
          <p:cNvPr id="3" name="Content Placeholder 2">
            <a:extLst>
              <a:ext uri="{FF2B5EF4-FFF2-40B4-BE49-F238E27FC236}">
                <a16:creationId xmlns:a16="http://schemas.microsoft.com/office/drawing/2014/main" id="{2CC53FF9-1E74-480E-B229-AED43B4172DB}"/>
              </a:ext>
            </a:extLst>
          </p:cNvPr>
          <p:cNvSpPr>
            <a:spLocks noGrp="1"/>
          </p:cNvSpPr>
          <p:nvPr>
            <p:ph idx="1"/>
          </p:nvPr>
        </p:nvSpPr>
        <p:spPr>
          <a:xfrm>
            <a:off x="838200" y="1293663"/>
            <a:ext cx="10515600" cy="4351338"/>
          </a:xfrm>
        </p:spPr>
        <p:txBody>
          <a:bodyPr vert="horz" lIns="91440" tIns="45720" rIns="91440" bIns="45720" rtlCol="0" anchor="t">
            <a:normAutofit/>
          </a:bodyPr>
          <a:lstStyle/>
          <a:p>
            <a:r>
              <a:rPr lang="en-US" dirty="0">
                <a:cs typeface="Calibri"/>
              </a:rPr>
              <a:t>We understand and commit to Sprint goal and create Sprint Backlog</a:t>
            </a:r>
            <a:endParaRPr lang="en-US" dirty="0"/>
          </a:p>
          <a:p>
            <a:r>
              <a:rPr lang="en-US" dirty="0">
                <a:cs typeface="Calibri"/>
              </a:rPr>
              <a:t>We convert Product Backlog into product increment, help each other and self-organize to achieve the committed sprint goal</a:t>
            </a:r>
            <a:endParaRPr lang="en-US" dirty="0"/>
          </a:p>
          <a:p>
            <a:r>
              <a:rPr lang="en-US" dirty="0">
                <a:cs typeface="Calibri"/>
              </a:rPr>
              <a:t> We demonstrate the work done to stakeholders and understand their</a:t>
            </a:r>
            <a:endParaRPr lang="en-US" dirty="0"/>
          </a:p>
          <a:p>
            <a:pPr marL="0" indent="0">
              <a:buNone/>
            </a:pPr>
            <a:r>
              <a:rPr lang="en-US" dirty="0">
                <a:cs typeface="Calibri"/>
              </a:rPr>
              <a:t>feedback</a:t>
            </a:r>
          </a:p>
          <a:p>
            <a:r>
              <a:rPr lang="en-US" dirty="0">
                <a:cs typeface="Calibri"/>
              </a:rPr>
              <a:t>We meet on daily basis to see how things are progressing and adapt to situation</a:t>
            </a:r>
            <a:endParaRPr lang="en-US" dirty="0"/>
          </a:p>
          <a:p>
            <a:r>
              <a:rPr lang="en-US" dirty="0">
                <a:cs typeface="Calibri"/>
              </a:rPr>
              <a:t>Our focus is technical excellence and engineering practices</a:t>
            </a:r>
            <a:endParaRPr lang="en-US" dirty="0"/>
          </a:p>
        </p:txBody>
      </p:sp>
    </p:spTree>
    <p:extLst>
      <p:ext uri="{BB962C8B-B14F-4D97-AF65-F5344CB8AC3E}">
        <p14:creationId xmlns:p14="http://schemas.microsoft.com/office/powerpoint/2010/main" val="3508188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8EAEE-9ED0-44BC-91CD-DF9E7019341A}"/>
              </a:ext>
            </a:extLst>
          </p:cNvPr>
          <p:cNvSpPr>
            <a:spLocks noGrp="1"/>
          </p:cNvSpPr>
          <p:nvPr>
            <p:ph type="title"/>
          </p:nvPr>
        </p:nvSpPr>
        <p:spPr>
          <a:xfrm>
            <a:off x="838200" y="5691"/>
            <a:ext cx="10515600" cy="1325563"/>
          </a:xfrm>
        </p:spPr>
        <p:txBody>
          <a:bodyPr/>
          <a:lstStyle/>
          <a:p>
            <a:r>
              <a:rPr lang="en-US">
                <a:cs typeface="Calibri Light"/>
              </a:rPr>
              <a:t>The Scrum Master</a:t>
            </a:r>
            <a:endParaRPr lang="en-US"/>
          </a:p>
        </p:txBody>
      </p:sp>
      <p:sp>
        <p:nvSpPr>
          <p:cNvPr id="3" name="Content Placeholder 2">
            <a:extLst>
              <a:ext uri="{FF2B5EF4-FFF2-40B4-BE49-F238E27FC236}">
                <a16:creationId xmlns:a16="http://schemas.microsoft.com/office/drawing/2014/main" id="{45161264-1D6F-41D8-BC56-96BD0D5D2A2E}"/>
              </a:ext>
            </a:extLst>
          </p:cNvPr>
          <p:cNvSpPr>
            <a:spLocks noGrp="1"/>
          </p:cNvSpPr>
          <p:nvPr>
            <p:ph idx="1"/>
          </p:nvPr>
        </p:nvSpPr>
        <p:spPr>
          <a:xfrm>
            <a:off x="737558" y="1207399"/>
            <a:ext cx="10515600" cy="4351338"/>
          </a:xfrm>
        </p:spPr>
        <p:txBody>
          <a:bodyPr vert="horz" lIns="91440" tIns="45720" rIns="91440" bIns="45720" rtlCol="0" anchor="t">
            <a:normAutofit/>
          </a:bodyPr>
          <a:lstStyle/>
          <a:p>
            <a:r>
              <a:rPr lang="en-US">
                <a:cs typeface="Calibri"/>
              </a:rPr>
              <a:t>I’m responsible for enacting scrum values and practices</a:t>
            </a:r>
            <a:endParaRPr lang="en-US"/>
          </a:p>
          <a:p>
            <a:r>
              <a:rPr lang="en-US">
                <a:cs typeface="Calibri"/>
              </a:rPr>
              <a:t> I help the PO in defining, prioritizing and maintaining the Product Backlog</a:t>
            </a:r>
            <a:endParaRPr lang="en-US"/>
          </a:p>
          <a:p>
            <a:r>
              <a:rPr lang="en-US">
                <a:cs typeface="Calibri"/>
              </a:rPr>
              <a:t>I facilitate the Sprint planing meeting and help team to create Sprint Backlog and a goal</a:t>
            </a:r>
            <a:endParaRPr lang="en-US"/>
          </a:p>
          <a:p>
            <a:r>
              <a:rPr lang="en-US">
                <a:cs typeface="Calibri"/>
              </a:rPr>
              <a:t>I help team to inspect and adapt based on feedback from previous sprints</a:t>
            </a:r>
            <a:endParaRPr lang="en-US"/>
          </a:p>
          <a:p>
            <a:r>
              <a:rPr lang="en-US">
                <a:cs typeface="Calibri"/>
              </a:rPr>
              <a:t>I coach team to self-organise and help them solve impediments</a:t>
            </a:r>
            <a:endParaRPr lang="en-US"/>
          </a:p>
          <a:p>
            <a:r>
              <a:rPr lang="en-US">
                <a:cs typeface="Calibri"/>
              </a:rPr>
              <a:t>I remove impediments and escalate when needed</a:t>
            </a:r>
            <a:endParaRPr lang="en-US"/>
          </a:p>
        </p:txBody>
      </p:sp>
    </p:spTree>
    <p:extLst>
      <p:ext uri="{BB962C8B-B14F-4D97-AF65-F5344CB8AC3E}">
        <p14:creationId xmlns:p14="http://schemas.microsoft.com/office/powerpoint/2010/main" val="941170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FF69D-6CE4-4404-8EC8-87473F0BE639}"/>
              </a:ext>
            </a:extLst>
          </p:cNvPr>
          <p:cNvSpPr>
            <a:spLocks noGrp="1"/>
          </p:cNvSpPr>
          <p:nvPr>
            <p:ph type="title"/>
          </p:nvPr>
        </p:nvSpPr>
        <p:spPr/>
        <p:txBody>
          <a:bodyPr/>
          <a:lstStyle/>
          <a:p>
            <a:r>
              <a:rPr lang="en-US">
                <a:cs typeface="Calibri Light"/>
              </a:rPr>
              <a:t>Team Charecterestics</a:t>
            </a:r>
            <a:endParaRPr lang="en-US"/>
          </a:p>
        </p:txBody>
      </p:sp>
      <p:sp>
        <p:nvSpPr>
          <p:cNvPr id="3" name="Content Placeholder 2">
            <a:extLst>
              <a:ext uri="{FF2B5EF4-FFF2-40B4-BE49-F238E27FC236}">
                <a16:creationId xmlns:a16="http://schemas.microsoft.com/office/drawing/2014/main" id="{28826698-6BDE-4F9D-8F92-7DD3AB21B550}"/>
              </a:ext>
            </a:extLst>
          </p:cNvPr>
          <p:cNvSpPr>
            <a:spLocks noGrp="1"/>
          </p:cNvSpPr>
          <p:nvPr>
            <p:ph idx="1"/>
          </p:nvPr>
        </p:nvSpPr>
        <p:spPr/>
        <p:txBody>
          <a:bodyPr vert="horz" lIns="91440" tIns="45720" rIns="91440" bIns="45720" rtlCol="0" anchor="t">
            <a:normAutofit/>
          </a:bodyPr>
          <a:lstStyle/>
          <a:p>
            <a:r>
              <a:rPr lang="en-US" dirty="0">
                <a:cs typeface="Calibri"/>
              </a:rPr>
              <a:t>The team size is typically 5-9 people</a:t>
            </a:r>
          </a:p>
          <a:p>
            <a:r>
              <a:rPr lang="en-US" dirty="0">
                <a:cs typeface="Calibri"/>
              </a:rPr>
              <a:t>Cross-functional</a:t>
            </a:r>
            <a:endParaRPr lang="en-US" dirty="0"/>
          </a:p>
          <a:p>
            <a:r>
              <a:rPr lang="en-US" dirty="0">
                <a:cs typeface="Calibri"/>
              </a:rPr>
              <a:t>Everyone has a say</a:t>
            </a:r>
            <a:endParaRPr lang="en-US" dirty="0"/>
          </a:p>
          <a:p>
            <a:r>
              <a:rPr lang="en-US" dirty="0">
                <a:cs typeface="Calibri"/>
              </a:rPr>
              <a:t>Co-located</a:t>
            </a:r>
            <a:endParaRPr lang="en-US" dirty="0"/>
          </a:p>
          <a:p>
            <a:r>
              <a:rPr lang="en-US" dirty="0">
                <a:cs typeface="Calibri"/>
              </a:rPr>
              <a:t>Stability</a:t>
            </a:r>
            <a:endParaRPr lang="en-US" dirty="0"/>
          </a:p>
          <a:p>
            <a:r>
              <a:rPr lang="en-US" dirty="0">
                <a:cs typeface="Calibri"/>
              </a:rPr>
              <a:t>Committed</a:t>
            </a:r>
            <a:endParaRPr lang="en-US" dirty="0"/>
          </a:p>
          <a:p>
            <a:r>
              <a:rPr lang="en-US" dirty="0" err="1">
                <a:cs typeface="Calibri"/>
              </a:rPr>
              <a:t>Focussed</a:t>
            </a:r>
            <a:endParaRPr lang="en-US" dirty="0" err="1"/>
          </a:p>
        </p:txBody>
      </p:sp>
    </p:spTree>
    <p:extLst>
      <p:ext uri="{BB962C8B-B14F-4D97-AF65-F5344CB8AC3E}">
        <p14:creationId xmlns:p14="http://schemas.microsoft.com/office/powerpoint/2010/main" val="107387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8DEC-12AD-47E5-B5AD-27DF248DB01A}"/>
              </a:ext>
            </a:extLst>
          </p:cNvPr>
          <p:cNvSpPr>
            <a:spLocks noGrp="1"/>
          </p:cNvSpPr>
          <p:nvPr>
            <p:ph type="title"/>
          </p:nvPr>
        </p:nvSpPr>
        <p:spPr>
          <a:xfrm>
            <a:off x="838200" y="5691"/>
            <a:ext cx="10515600" cy="1325563"/>
          </a:xfrm>
        </p:spPr>
        <p:txBody>
          <a:bodyPr/>
          <a:lstStyle/>
          <a:p>
            <a:r>
              <a:rPr lang="en-US">
                <a:cs typeface="Calibri Light"/>
              </a:rPr>
              <a:t>Scrum artifacts – </a:t>
            </a:r>
            <a:endParaRPr lang="en-US"/>
          </a:p>
        </p:txBody>
      </p:sp>
      <p:sp>
        <p:nvSpPr>
          <p:cNvPr id="3" name="Content Placeholder 2">
            <a:extLst>
              <a:ext uri="{FF2B5EF4-FFF2-40B4-BE49-F238E27FC236}">
                <a16:creationId xmlns:a16="http://schemas.microsoft.com/office/drawing/2014/main" id="{91E99C56-3094-4802-AE97-1B572501189A}"/>
              </a:ext>
            </a:extLst>
          </p:cNvPr>
          <p:cNvSpPr>
            <a:spLocks noGrp="1"/>
          </p:cNvSpPr>
          <p:nvPr>
            <p:ph idx="1"/>
          </p:nvPr>
        </p:nvSpPr>
        <p:spPr>
          <a:xfrm>
            <a:off x="622541" y="1394304"/>
            <a:ext cx="11076315" cy="4351338"/>
          </a:xfrm>
        </p:spPr>
        <p:txBody>
          <a:bodyPr vert="horz" lIns="91440" tIns="45720" rIns="91440" bIns="45720" rtlCol="0" anchor="t">
            <a:normAutofit fontScale="85000" lnSpcReduction="20000"/>
          </a:bodyPr>
          <a:lstStyle/>
          <a:p>
            <a:pPr algn="just"/>
            <a:r>
              <a:rPr lang="en-US">
                <a:cs typeface="Calibri"/>
              </a:rPr>
              <a:t>Product backlog - </a:t>
            </a:r>
          </a:p>
          <a:p>
            <a:pPr marL="457200" lvl="1" indent="0" algn="just">
              <a:buNone/>
            </a:pPr>
            <a:r>
              <a:rPr lang="en-US">
                <a:cs typeface="Calibri"/>
              </a:rPr>
              <a:t>The Product backlog is a set of all baseline requirements prioritized in order which is made available by the Product Owner to the Scrum Team. The product backlog emerges and evolves over time and the Product Owner is responsible for its content and validity.</a:t>
            </a:r>
          </a:p>
          <a:p>
            <a:pPr marL="0" indent="0" algn="just">
              <a:buNone/>
            </a:pPr>
            <a:endParaRPr lang="en-US" dirty="0">
              <a:cs typeface="Calibri"/>
            </a:endParaRPr>
          </a:p>
          <a:p>
            <a:pPr algn="just"/>
            <a:r>
              <a:rPr lang="en-US">
                <a:cs typeface="Calibri"/>
              </a:rPr>
              <a:t>Sprint backlog - </a:t>
            </a:r>
          </a:p>
          <a:p>
            <a:pPr marL="457200" lvl="1" indent="0" algn="just">
              <a:buNone/>
            </a:pPr>
            <a:r>
              <a:rPr lang="en-US">
                <a:cs typeface="Calibri"/>
              </a:rPr>
              <a:t>The Sprint Backlog is a subset of the Product Backlog that the team pulls into the sprint to work on. It is essentially the list of “To Do’s” a development team might be working during the current sprint.</a:t>
            </a:r>
          </a:p>
          <a:p>
            <a:pPr marL="0" indent="0" algn="just">
              <a:buNone/>
            </a:pPr>
            <a:endParaRPr lang="en-US" dirty="0">
              <a:cs typeface="Calibri"/>
            </a:endParaRPr>
          </a:p>
          <a:p>
            <a:pPr algn="just"/>
            <a:r>
              <a:rPr lang="en-US">
                <a:cs typeface="Calibri"/>
              </a:rPr>
              <a:t>Product increment - </a:t>
            </a:r>
            <a:endParaRPr lang="en-US" dirty="0">
              <a:cs typeface="Calibri"/>
            </a:endParaRPr>
          </a:p>
          <a:p>
            <a:pPr marL="457200" lvl="1" indent="0" algn="just">
              <a:buNone/>
            </a:pPr>
            <a:r>
              <a:rPr lang="en-US">
                <a:cs typeface="Calibri"/>
              </a:rPr>
              <a:t>The most important Scrum artifact is the Product Increment. Each Sprint the development team produces potentially shippable product increment.  This product increment must align to the development team’s “Definition of Done” and this increment must be acceptable by the Product Owner.</a:t>
            </a:r>
          </a:p>
          <a:p>
            <a:endParaRPr lang="en-US" dirty="0">
              <a:cs typeface="Calibri"/>
            </a:endParaRPr>
          </a:p>
        </p:txBody>
      </p:sp>
    </p:spTree>
    <p:extLst>
      <p:ext uri="{BB962C8B-B14F-4D97-AF65-F5344CB8AC3E}">
        <p14:creationId xmlns:p14="http://schemas.microsoft.com/office/powerpoint/2010/main" val="1349517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A close up of text on a white background&#10;&#10;Description generated with very high confidence">
            <a:extLst>
              <a:ext uri="{FF2B5EF4-FFF2-40B4-BE49-F238E27FC236}">
                <a16:creationId xmlns:a16="http://schemas.microsoft.com/office/drawing/2014/main" id="{EC64017D-CF59-4958-9089-2FCE986D0817}"/>
              </a:ext>
            </a:extLst>
          </p:cNvPr>
          <p:cNvPicPr>
            <a:picLocks noGrp="1" noChangeAspect="1"/>
          </p:cNvPicPr>
          <p:nvPr>
            <p:ph idx="1"/>
          </p:nvPr>
        </p:nvPicPr>
        <p:blipFill>
          <a:blip r:embed="rId2"/>
          <a:stretch>
            <a:fillRect/>
          </a:stretch>
        </p:blipFill>
        <p:spPr>
          <a:xfrm>
            <a:off x="551718" y="172229"/>
            <a:ext cx="10858524" cy="6522318"/>
          </a:xfrm>
          <a:prstGeom prst="rect">
            <a:avLst/>
          </a:prstGeom>
        </p:spPr>
      </p:pic>
    </p:spTree>
    <p:extLst>
      <p:ext uri="{BB962C8B-B14F-4D97-AF65-F5344CB8AC3E}">
        <p14:creationId xmlns:p14="http://schemas.microsoft.com/office/powerpoint/2010/main" val="3767934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897282-D880-47D8-A0B7-7FF5BAE397B7}"/>
              </a:ext>
            </a:extLst>
          </p:cNvPr>
          <p:cNvSpPr txBox="1"/>
          <p:nvPr/>
        </p:nvSpPr>
        <p:spPr>
          <a:xfrm>
            <a:off x="646982" y="957532"/>
            <a:ext cx="11257471" cy="563231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9FDA"/>
                </a:solidFill>
                <a:latin typeface="MuseoSlab500"/>
              </a:rPr>
              <a:t>Sprint planning meeting</a:t>
            </a:r>
            <a:endParaRPr lang="en-US"/>
          </a:p>
          <a:p>
            <a:r>
              <a:rPr lang="en-US" b="1" i="1">
                <a:solidFill>
                  <a:srgbClr val="333333"/>
                </a:solidFill>
                <a:latin typeface="Helvetica Neue"/>
              </a:rPr>
              <a:t>Timebox:</a:t>
            </a:r>
            <a:r>
              <a:rPr lang="en-US">
                <a:solidFill>
                  <a:srgbClr val="333333"/>
                </a:solidFill>
                <a:latin typeface="Helvetica Neue"/>
              </a:rPr>
              <a:t> Eight hours for a four-week sprint, proportionately shorter for shorter sprints</a:t>
            </a:r>
            <a:br>
              <a:rPr lang="en-US" dirty="0">
                <a:solidFill>
                  <a:srgbClr val="333333"/>
                </a:solidFill>
                <a:latin typeface="Helvetica Neue"/>
              </a:rPr>
            </a:br>
            <a:r>
              <a:rPr lang="en-US" b="1" i="1">
                <a:solidFill>
                  <a:srgbClr val="333333"/>
                </a:solidFill>
                <a:latin typeface="Helvetica Neue"/>
              </a:rPr>
              <a:t>Attendees:</a:t>
            </a:r>
            <a:r>
              <a:rPr lang="en-US">
                <a:solidFill>
                  <a:srgbClr val="333333"/>
                </a:solidFill>
                <a:latin typeface="Helvetica Neue"/>
              </a:rPr>
              <a:t> The complete Scrum team, including all roles</a:t>
            </a:r>
            <a:br>
              <a:rPr lang="en-US" dirty="0">
                <a:solidFill>
                  <a:srgbClr val="333333"/>
                </a:solidFill>
                <a:latin typeface="Helvetica Neue"/>
              </a:rPr>
            </a:br>
            <a:r>
              <a:rPr lang="en-US" b="1" i="1">
                <a:solidFill>
                  <a:srgbClr val="333333"/>
                </a:solidFill>
                <a:latin typeface="Helvetica Neue"/>
              </a:rPr>
              <a:t>Most important: </a:t>
            </a:r>
            <a:r>
              <a:rPr lang="en-US">
                <a:solidFill>
                  <a:srgbClr val="333333"/>
                </a:solidFill>
                <a:latin typeface="Helvetica Neue"/>
              </a:rPr>
              <a:t>Team capacity and DoD (Definition of Done)</a:t>
            </a:r>
          </a:p>
          <a:p>
            <a:endParaRPr lang="en-US" dirty="0">
              <a:solidFill>
                <a:srgbClr val="009FDA"/>
              </a:solidFill>
              <a:latin typeface="MuseoSlab500"/>
            </a:endParaRPr>
          </a:p>
          <a:p>
            <a:r>
              <a:rPr lang="en-US">
                <a:solidFill>
                  <a:srgbClr val="009FDA"/>
                </a:solidFill>
                <a:latin typeface="MuseoSlab500"/>
              </a:rPr>
              <a:t>Daily Scrum</a:t>
            </a:r>
            <a:endParaRPr lang="en-US"/>
          </a:p>
          <a:p>
            <a:r>
              <a:rPr lang="en-US" b="1" i="1">
                <a:solidFill>
                  <a:srgbClr val="333333"/>
                </a:solidFill>
                <a:latin typeface="Helvetica Neue"/>
              </a:rPr>
              <a:t>Timebox: </a:t>
            </a:r>
            <a:r>
              <a:rPr lang="en-US">
                <a:solidFill>
                  <a:srgbClr val="333333"/>
                </a:solidFill>
                <a:latin typeface="Helvetica Neue"/>
              </a:rPr>
              <a:t>Fifteen minutes is standard, irrespective of the duration of the sprint length</a:t>
            </a:r>
            <a:br>
              <a:rPr lang="en-US" dirty="0">
                <a:solidFill>
                  <a:srgbClr val="333333"/>
                </a:solidFill>
                <a:latin typeface="Helvetica Neue"/>
              </a:rPr>
            </a:br>
            <a:r>
              <a:rPr lang="en-US" b="1" i="1">
                <a:solidFill>
                  <a:srgbClr val="333333"/>
                </a:solidFill>
                <a:latin typeface="Helvetica Neue"/>
              </a:rPr>
              <a:t>Attendees:</a:t>
            </a:r>
            <a:r>
              <a:rPr lang="en-US">
                <a:solidFill>
                  <a:srgbClr val="333333"/>
                </a:solidFill>
                <a:latin typeface="Helvetica Neue"/>
              </a:rPr>
              <a:t> The complete Scrum team, including all roles</a:t>
            </a:r>
            <a:br>
              <a:rPr lang="en-US" dirty="0">
                <a:solidFill>
                  <a:srgbClr val="333333"/>
                </a:solidFill>
                <a:latin typeface="Helvetica Neue"/>
              </a:rPr>
            </a:br>
            <a:r>
              <a:rPr lang="en-US" b="1" i="1">
                <a:solidFill>
                  <a:srgbClr val="333333"/>
                </a:solidFill>
                <a:latin typeface="Helvetica Neue"/>
              </a:rPr>
              <a:t>Most important:</a:t>
            </a:r>
            <a:r>
              <a:rPr lang="en-US">
                <a:solidFill>
                  <a:srgbClr val="333333"/>
                </a:solidFill>
                <a:latin typeface="Helvetica Neue"/>
              </a:rPr>
              <a:t> To speak about any impediments</a:t>
            </a:r>
            <a:br>
              <a:rPr lang="en-US" dirty="0">
                <a:solidFill>
                  <a:srgbClr val="333333"/>
                </a:solidFill>
                <a:latin typeface="Helvetica Neue"/>
              </a:rPr>
            </a:br>
            <a:br>
              <a:rPr lang="en-US" dirty="0">
                <a:solidFill>
                  <a:srgbClr val="333333"/>
                </a:solidFill>
                <a:latin typeface="Helvetica Neue"/>
              </a:rPr>
            </a:br>
            <a:r>
              <a:rPr lang="en-US">
                <a:solidFill>
                  <a:srgbClr val="009FDA"/>
                </a:solidFill>
                <a:latin typeface="MuseoSlab500"/>
              </a:rPr>
              <a:t>Sprint review meeting</a:t>
            </a:r>
          </a:p>
          <a:p>
            <a:r>
              <a:rPr lang="en-US" b="1" i="1">
                <a:solidFill>
                  <a:srgbClr val="333333"/>
                </a:solidFill>
                <a:latin typeface="Helvetica Neue"/>
              </a:rPr>
              <a:t>Timebox:</a:t>
            </a:r>
            <a:r>
              <a:rPr lang="en-US">
                <a:solidFill>
                  <a:srgbClr val="333333"/>
                </a:solidFill>
                <a:latin typeface="Helvetica Neue"/>
              </a:rPr>
              <a:t> Four hours for a four-week sprint, proportionately shorter for shorter sprints</a:t>
            </a:r>
            <a:br>
              <a:rPr lang="en-US" dirty="0">
                <a:solidFill>
                  <a:srgbClr val="333333"/>
                </a:solidFill>
                <a:latin typeface="Helvetica Neue"/>
              </a:rPr>
            </a:br>
            <a:r>
              <a:rPr lang="en-US" b="1" i="1">
                <a:solidFill>
                  <a:srgbClr val="333333"/>
                </a:solidFill>
                <a:latin typeface="Helvetica Neue"/>
              </a:rPr>
              <a:t>Attendees:</a:t>
            </a:r>
            <a:r>
              <a:rPr lang="en-US">
                <a:solidFill>
                  <a:srgbClr val="333333"/>
                </a:solidFill>
                <a:latin typeface="Helvetica Neue"/>
              </a:rPr>
              <a:t> The complete Scrum team, including all roles, plus any other stakeholders who are interested in the project success</a:t>
            </a:r>
            <a:br>
              <a:rPr lang="en-US" dirty="0">
                <a:solidFill>
                  <a:srgbClr val="333333"/>
                </a:solidFill>
                <a:latin typeface="Helvetica Neue"/>
              </a:rPr>
            </a:br>
            <a:r>
              <a:rPr lang="en-US" b="1" i="1">
                <a:solidFill>
                  <a:srgbClr val="333333"/>
                </a:solidFill>
                <a:latin typeface="Helvetica Neue"/>
              </a:rPr>
              <a:t>Most important: </a:t>
            </a:r>
            <a:r>
              <a:rPr lang="en-US">
                <a:solidFill>
                  <a:srgbClr val="333333"/>
                </a:solidFill>
                <a:latin typeface="Helvetica Neue"/>
              </a:rPr>
              <a:t>Demo of working software and assessing the feedback</a:t>
            </a:r>
            <a:br>
              <a:rPr lang="en-US" dirty="0">
                <a:solidFill>
                  <a:srgbClr val="333333"/>
                </a:solidFill>
                <a:latin typeface="Helvetica Neue"/>
              </a:rPr>
            </a:br>
            <a:endParaRPr lang="en-US" dirty="0">
              <a:solidFill>
                <a:srgbClr val="333333"/>
              </a:solidFill>
              <a:latin typeface="Helvetica Neue"/>
            </a:endParaRPr>
          </a:p>
          <a:p>
            <a:r>
              <a:rPr lang="en-US">
                <a:solidFill>
                  <a:srgbClr val="009FDA"/>
                </a:solidFill>
                <a:latin typeface="MuseoSlab500"/>
              </a:rPr>
              <a:t>Sprint retrospective meeting</a:t>
            </a:r>
            <a:endParaRPr lang="en-US"/>
          </a:p>
          <a:p>
            <a:r>
              <a:rPr lang="en-US" b="1" i="1">
                <a:solidFill>
                  <a:srgbClr val="333333"/>
                </a:solidFill>
                <a:latin typeface="Helvetica Neue"/>
              </a:rPr>
              <a:t>Timebox:</a:t>
            </a:r>
            <a:r>
              <a:rPr lang="en-US">
                <a:solidFill>
                  <a:srgbClr val="333333"/>
                </a:solidFill>
                <a:latin typeface="Helvetica Neue"/>
              </a:rPr>
              <a:t> Three hours for a four-week sprint, proportionately shorter for shorter sprints</a:t>
            </a:r>
            <a:br>
              <a:rPr lang="en-US" dirty="0">
                <a:solidFill>
                  <a:srgbClr val="333333"/>
                </a:solidFill>
                <a:latin typeface="Helvetica Neue"/>
              </a:rPr>
            </a:br>
            <a:r>
              <a:rPr lang="en-US" b="1" i="1">
                <a:solidFill>
                  <a:srgbClr val="333333"/>
                </a:solidFill>
                <a:latin typeface="Helvetica Neue"/>
              </a:rPr>
              <a:t>Attendees:</a:t>
            </a:r>
            <a:r>
              <a:rPr lang="en-US">
                <a:solidFill>
                  <a:srgbClr val="333333"/>
                </a:solidFill>
                <a:latin typeface="Helvetica Neue"/>
              </a:rPr>
              <a:t> The complete Scrum team, including all roles; the product owner's attendance is optional</a:t>
            </a:r>
            <a:br>
              <a:rPr lang="en-US" dirty="0">
                <a:solidFill>
                  <a:srgbClr val="333333"/>
                </a:solidFill>
                <a:latin typeface="Helvetica Neue"/>
              </a:rPr>
            </a:br>
            <a:r>
              <a:rPr lang="en-US" b="1" i="1">
                <a:solidFill>
                  <a:srgbClr val="333333"/>
                </a:solidFill>
                <a:latin typeface="Helvetica Neue"/>
              </a:rPr>
              <a:t>Most important: </a:t>
            </a:r>
            <a:r>
              <a:rPr lang="en-US">
                <a:solidFill>
                  <a:srgbClr val="333333"/>
                </a:solidFill>
                <a:latin typeface="Helvetica Neue"/>
              </a:rPr>
              <a:t>To brainstorm and agree on what is working and what is not</a:t>
            </a:r>
            <a:endParaRPr lang="en-US"/>
          </a:p>
        </p:txBody>
      </p:sp>
      <p:sp>
        <p:nvSpPr>
          <p:cNvPr id="5" name="Title 1">
            <a:extLst>
              <a:ext uri="{FF2B5EF4-FFF2-40B4-BE49-F238E27FC236}">
                <a16:creationId xmlns:a16="http://schemas.microsoft.com/office/drawing/2014/main" id="{ADE5A529-6BBD-495F-A1B5-7CFA2E2D4F50}"/>
              </a:ext>
            </a:extLst>
          </p:cNvPr>
          <p:cNvSpPr txBox="1">
            <a:spLocks/>
          </p:cNvSpPr>
          <p:nvPr/>
        </p:nvSpPr>
        <p:spPr>
          <a:xfrm>
            <a:off x="751936" y="5691"/>
            <a:ext cx="10515600" cy="132556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Scrum ceremonies – </a:t>
            </a:r>
            <a:endParaRPr lang="en-US"/>
          </a:p>
        </p:txBody>
      </p:sp>
    </p:spTree>
    <p:extLst>
      <p:ext uri="{BB962C8B-B14F-4D97-AF65-F5344CB8AC3E}">
        <p14:creationId xmlns:p14="http://schemas.microsoft.com/office/powerpoint/2010/main" val="4205493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picture containing text, map&#10;&#10;Description generated with very high confidence">
            <a:extLst>
              <a:ext uri="{FF2B5EF4-FFF2-40B4-BE49-F238E27FC236}">
                <a16:creationId xmlns:a16="http://schemas.microsoft.com/office/drawing/2014/main" id="{D2C17D5A-C637-45E6-874A-56B654594FDF}"/>
              </a:ext>
            </a:extLst>
          </p:cNvPr>
          <p:cNvPicPr>
            <a:picLocks noChangeAspect="1"/>
          </p:cNvPicPr>
          <p:nvPr/>
        </p:nvPicPr>
        <p:blipFill>
          <a:blip r:embed="rId2"/>
          <a:stretch>
            <a:fillRect/>
          </a:stretch>
        </p:blipFill>
        <p:spPr>
          <a:xfrm>
            <a:off x="2323382" y="646262"/>
            <a:ext cx="7315199" cy="5507965"/>
          </a:xfrm>
          <a:prstGeom prst="rect">
            <a:avLst/>
          </a:prstGeom>
        </p:spPr>
      </p:pic>
    </p:spTree>
    <p:extLst>
      <p:ext uri="{BB962C8B-B14F-4D97-AF65-F5344CB8AC3E}">
        <p14:creationId xmlns:p14="http://schemas.microsoft.com/office/powerpoint/2010/main" val="2205716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CB34865-3B41-4EA6-9B5D-0A2794608FE9}"/>
              </a:ext>
            </a:extLst>
          </p:cNvPr>
          <p:cNvPicPr>
            <a:picLocks noChangeAspect="1"/>
          </p:cNvPicPr>
          <p:nvPr/>
        </p:nvPicPr>
        <p:blipFill>
          <a:blip r:embed="rId2"/>
          <a:stretch>
            <a:fillRect/>
          </a:stretch>
        </p:blipFill>
        <p:spPr>
          <a:xfrm>
            <a:off x="1431985" y="640310"/>
            <a:ext cx="8522897" cy="5706777"/>
          </a:xfrm>
          <a:prstGeom prst="rect">
            <a:avLst/>
          </a:prstGeom>
        </p:spPr>
      </p:pic>
    </p:spTree>
    <p:extLst>
      <p:ext uri="{BB962C8B-B14F-4D97-AF65-F5344CB8AC3E}">
        <p14:creationId xmlns:p14="http://schemas.microsoft.com/office/powerpoint/2010/main" val="2639791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D56FCDF7-C694-4C1D-AA84-11368BE13886}"/>
              </a:ext>
            </a:extLst>
          </p:cNvPr>
          <p:cNvPicPr>
            <a:picLocks noChangeAspect="1"/>
          </p:cNvPicPr>
          <p:nvPr/>
        </p:nvPicPr>
        <p:blipFill>
          <a:blip r:embed="rId2"/>
          <a:stretch>
            <a:fillRect/>
          </a:stretch>
        </p:blipFill>
        <p:spPr>
          <a:xfrm>
            <a:off x="1130061" y="369032"/>
            <a:ext cx="9960633" cy="5401068"/>
          </a:xfrm>
          <a:prstGeom prst="rect">
            <a:avLst/>
          </a:prstGeom>
        </p:spPr>
      </p:pic>
    </p:spTree>
    <p:extLst>
      <p:ext uri="{BB962C8B-B14F-4D97-AF65-F5344CB8AC3E}">
        <p14:creationId xmlns:p14="http://schemas.microsoft.com/office/powerpoint/2010/main" val="3048302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E4D63587-A97E-40E3-80B3-EA66D82AE7E1}"/>
              </a:ext>
            </a:extLst>
          </p:cNvPr>
          <p:cNvPicPr>
            <a:picLocks noChangeAspect="1"/>
          </p:cNvPicPr>
          <p:nvPr/>
        </p:nvPicPr>
        <p:blipFill>
          <a:blip r:embed="rId2"/>
          <a:stretch>
            <a:fillRect/>
          </a:stretch>
        </p:blipFill>
        <p:spPr>
          <a:xfrm>
            <a:off x="1302589" y="371733"/>
            <a:ext cx="8709803" cy="5553818"/>
          </a:xfrm>
          <a:prstGeom prst="rect">
            <a:avLst/>
          </a:prstGeom>
        </p:spPr>
      </p:pic>
    </p:spTree>
    <p:extLst>
      <p:ext uri="{BB962C8B-B14F-4D97-AF65-F5344CB8AC3E}">
        <p14:creationId xmlns:p14="http://schemas.microsoft.com/office/powerpoint/2010/main" val="634617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4670D79D-B90F-4B54-93BE-CF9FB5A21EB5}"/>
              </a:ext>
            </a:extLst>
          </p:cNvPr>
          <p:cNvPicPr>
            <a:picLocks noChangeAspect="1"/>
          </p:cNvPicPr>
          <p:nvPr/>
        </p:nvPicPr>
        <p:blipFill>
          <a:blip r:embed="rId2"/>
          <a:stretch>
            <a:fillRect/>
          </a:stretch>
        </p:blipFill>
        <p:spPr>
          <a:xfrm>
            <a:off x="1101306" y="211216"/>
            <a:ext cx="10161916" cy="6349303"/>
          </a:xfrm>
          <a:prstGeom prst="rect">
            <a:avLst/>
          </a:prstGeom>
        </p:spPr>
      </p:pic>
    </p:spTree>
    <p:extLst>
      <p:ext uri="{BB962C8B-B14F-4D97-AF65-F5344CB8AC3E}">
        <p14:creationId xmlns:p14="http://schemas.microsoft.com/office/powerpoint/2010/main" val="886055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a piece of paper&#10;&#10;Description generated with very high confidence">
            <a:extLst>
              <a:ext uri="{FF2B5EF4-FFF2-40B4-BE49-F238E27FC236}">
                <a16:creationId xmlns:a16="http://schemas.microsoft.com/office/drawing/2014/main" id="{8B9A96F7-733B-4A6C-9741-B4ECFD1269B7}"/>
              </a:ext>
            </a:extLst>
          </p:cNvPr>
          <p:cNvPicPr>
            <a:picLocks noChangeAspect="1"/>
          </p:cNvPicPr>
          <p:nvPr/>
        </p:nvPicPr>
        <p:blipFill>
          <a:blip r:embed="rId2"/>
          <a:stretch>
            <a:fillRect/>
          </a:stretch>
        </p:blipFill>
        <p:spPr>
          <a:xfrm>
            <a:off x="3013494" y="302566"/>
            <a:ext cx="7789652" cy="6094717"/>
          </a:xfrm>
          <a:prstGeom prst="rect">
            <a:avLst/>
          </a:prstGeom>
        </p:spPr>
      </p:pic>
    </p:spTree>
    <p:extLst>
      <p:ext uri="{BB962C8B-B14F-4D97-AF65-F5344CB8AC3E}">
        <p14:creationId xmlns:p14="http://schemas.microsoft.com/office/powerpoint/2010/main" val="902025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social media post&#10;&#10;Description generated with very high confidence">
            <a:extLst>
              <a:ext uri="{FF2B5EF4-FFF2-40B4-BE49-F238E27FC236}">
                <a16:creationId xmlns:a16="http://schemas.microsoft.com/office/drawing/2014/main" id="{E66D6056-8AD6-4918-A780-D2EB208365B0}"/>
              </a:ext>
            </a:extLst>
          </p:cNvPr>
          <p:cNvPicPr>
            <a:picLocks noChangeAspect="1"/>
          </p:cNvPicPr>
          <p:nvPr/>
        </p:nvPicPr>
        <p:blipFill>
          <a:blip r:embed="rId2"/>
          <a:stretch>
            <a:fillRect/>
          </a:stretch>
        </p:blipFill>
        <p:spPr>
          <a:xfrm>
            <a:off x="641230" y="235498"/>
            <a:ext cx="9716217" cy="6430136"/>
          </a:xfrm>
          <a:prstGeom prst="rect">
            <a:avLst/>
          </a:prstGeom>
        </p:spPr>
      </p:pic>
    </p:spTree>
    <p:extLst>
      <p:ext uri="{BB962C8B-B14F-4D97-AF65-F5344CB8AC3E}">
        <p14:creationId xmlns:p14="http://schemas.microsoft.com/office/powerpoint/2010/main" val="2822360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5980AE5-FF97-4449-81A9-9FFBB4250078}"/>
              </a:ext>
            </a:extLst>
          </p:cNvPr>
          <p:cNvPicPr>
            <a:picLocks noChangeAspect="1"/>
          </p:cNvPicPr>
          <p:nvPr/>
        </p:nvPicPr>
        <p:blipFill>
          <a:blip r:embed="rId2"/>
          <a:stretch>
            <a:fillRect/>
          </a:stretch>
        </p:blipFill>
        <p:spPr>
          <a:xfrm>
            <a:off x="1575759" y="265700"/>
            <a:ext cx="9299274" cy="6499128"/>
          </a:xfrm>
          <a:prstGeom prst="rect">
            <a:avLst/>
          </a:prstGeom>
        </p:spPr>
      </p:pic>
    </p:spTree>
    <p:extLst>
      <p:ext uri="{BB962C8B-B14F-4D97-AF65-F5344CB8AC3E}">
        <p14:creationId xmlns:p14="http://schemas.microsoft.com/office/powerpoint/2010/main" val="2945245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high confidence">
            <a:extLst>
              <a:ext uri="{FF2B5EF4-FFF2-40B4-BE49-F238E27FC236}">
                <a16:creationId xmlns:a16="http://schemas.microsoft.com/office/drawing/2014/main" id="{8089F85C-C0E9-47DE-9F9C-BD1E8A5E0D61}"/>
              </a:ext>
            </a:extLst>
          </p:cNvPr>
          <p:cNvPicPr>
            <a:picLocks noChangeAspect="1"/>
          </p:cNvPicPr>
          <p:nvPr/>
        </p:nvPicPr>
        <p:blipFill>
          <a:blip r:embed="rId2"/>
          <a:stretch>
            <a:fillRect/>
          </a:stretch>
        </p:blipFill>
        <p:spPr>
          <a:xfrm>
            <a:off x="914400" y="411149"/>
            <a:ext cx="9658708" cy="6380759"/>
          </a:xfrm>
          <a:prstGeom prst="rect">
            <a:avLst/>
          </a:prstGeom>
        </p:spPr>
      </p:pic>
    </p:spTree>
    <p:extLst>
      <p:ext uri="{BB962C8B-B14F-4D97-AF65-F5344CB8AC3E}">
        <p14:creationId xmlns:p14="http://schemas.microsoft.com/office/powerpoint/2010/main" val="1165701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A screenshot of a cell phone&#10;&#10;Description generated with very high confidence">
            <a:extLst>
              <a:ext uri="{FF2B5EF4-FFF2-40B4-BE49-F238E27FC236}">
                <a16:creationId xmlns:a16="http://schemas.microsoft.com/office/drawing/2014/main" id="{9E4CCDC2-AB21-4B61-A24C-B24F3EC7307D}"/>
              </a:ext>
            </a:extLst>
          </p:cNvPr>
          <p:cNvPicPr>
            <a:picLocks noChangeAspect="1"/>
          </p:cNvPicPr>
          <p:nvPr/>
        </p:nvPicPr>
        <p:blipFill>
          <a:blip r:embed="rId2"/>
          <a:stretch>
            <a:fillRect/>
          </a:stretch>
        </p:blipFill>
        <p:spPr>
          <a:xfrm>
            <a:off x="900023" y="452187"/>
            <a:ext cx="10219426" cy="5852986"/>
          </a:xfrm>
          <a:prstGeom prst="rect">
            <a:avLst/>
          </a:prstGeom>
        </p:spPr>
      </p:pic>
    </p:spTree>
    <p:extLst>
      <p:ext uri="{BB962C8B-B14F-4D97-AF65-F5344CB8AC3E}">
        <p14:creationId xmlns:p14="http://schemas.microsoft.com/office/powerpoint/2010/main" val="3897402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0C22B549-38BC-4E18-A199-E76B082F533A}"/>
              </a:ext>
            </a:extLst>
          </p:cNvPr>
          <p:cNvPicPr>
            <a:picLocks noChangeAspect="1"/>
          </p:cNvPicPr>
          <p:nvPr/>
        </p:nvPicPr>
        <p:blipFill>
          <a:blip r:embed="rId2"/>
          <a:stretch>
            <a:fillRect/>
          </a:stretch>
        </p:blipFill>
        <p:spPr>
          <a:xfrm>
            <a:off x="799383" y="229190"/>
            <a:ext cx="10593235" cy="6140828"/>
          </a:xfrm>
          <a:prstGeom prst="rect">
            <a:avLst/>
          </a:prstGeom>
        </p:spPr>
      </p:pic>
    </p:spTree>
    <p:extLst>
      <p:ext uri="{BB962C8B-B14F-4D97-AF65-F5344CB8AC3E}">
        <p14:creationId xmlns:p14="http://schemas.microsoft.com/office/powerpoint/2010/main" val="354056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6AACC994-6DD4-415C-8916-8C91258EB5A4}"/>
              </a:ext>
            </a:extLst>
          </p:cNvPr>
          <p:cNvPicPr>
            <a:picLocks noChangeAspect="1"/>
          </p:cNvPicPr>
          <p:nvPr/>
        </p:nvPicPr>
        <p:blipFill>
          <a:blip r:embed="rId2"/>
          <a:stretch>
            <a:fillRect/>
          </a:stretch>
        </p:blipFill>
        <p:spPr>
          <a:xfrm>
            <a:off x="1043796" y="198084"/>
            <a:ext cx="9500558" cy="6562473"/>
          </a:xfrm>
          <a:prstGeom prst="rect">
            <a:avLst/>
          </a:prstGeom>
        </p:spPr>
      </p:pic>
    </p:spTree>
    <p:extLst>
      <p:ext uri="{BB962C8B-B14F-4D97-AF65-F5344CB8AC3E}">
        <p14:creationId xmlns:p14="http://schemas.microsoft.com/office/powerpoint/2010/main" val="865568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0DC3733C-02C6-473D-8ACA-F3796588C286}"/>
              </a:ext>
            </a:extLst>
          </p:cNvPr>
          <p:cNvPicPr>
            <a:picLocks noChangeAspect="1"/>
          </p:cNvPicPr>
          <p:nvPr/>
        </p:nvPicPr>
        <p:blipFill>
          <a:blip r:embed="rId2"/>
          <a:stretch>
            <a:fillRect/>
          </a:stretch>
        </p:blipFill>
        <p:spPr>
          <a:xfrm>
            <a:off x="1115684" y="484382"/>
            <a:ext cx="8882331" cy="6133652"/>
          </a:xfrm>
          <a:prstGeom prst="rect">
            <a:avLst/>
          </a:prstGeom>
        </p:spPr>
      </p:pic>
    </p:spTree>
    <p:extLst>
      <p:ext uri="{BB962C8B-B14F-4D97-AF65-F5344CB8AC3E}">
        <p14:creationId xmlns:p14="http://schemas.microsoft.com/office/powerpoint/2010/main" val="3423589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FE445DC5-5642-4B2D-9243-6B650CC2EDBF}"/>
              </a:ext>
            </a:extLst>
          </p:cNvPr>
          <p:cNvPicPr>
            <a:picLocks noChangeAspect="1"/>
          </p:cNvPicPr>
          <p:nvPr/>
        </p:nvPicPr>
        <p:blipFill>
          <a:blip r:embed="rId2"/>
          <a:stretch>
            <a:fillRect/>
          </a:stretch>
        </p:blipFill>
        <p:spPr>
          <a:xfrm>
            <a:off x="928778" y="-5369"/>
            <a:ext cx="9730595" cy="6480549"/>
          </a:xfrm>
          <a:prstGeom prst="rect">
            <a:avLst/>
          </a:prstGeom>
        </p:spPr>
      </p:pic>
    </p:spTree>
    <p:extLst>
      <p:ext uri="{BB962C8B-B14F-4D97-AF65-F5344CB8AC3E}">
        <p14:creationId xmlns:p14="http://schemas.microsoft.com/office/powerpoint/2010/main" val="425179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high confidence">
            <a:extLst>
              <a:ext uri="{FF2B5EF4-FFF2-40B4-BE49-F238E27FC236}">
                <a16:creationId xmlns:a16="http://schemas.microsoft.com/office/drawing/2014/main" id="{CA9D269D-E643-4B6D-841F-5D9DD3E3BA3A}"/>
              </a:ext>
            </a:extLst>
          </p:cNvPr>
          <p:cNvPicPr>
            <a:picLocks noChangeAspect="1"/>
          </p:cNvPicPr>
          <p:nvPr/>
        </p:nvPicPr>
        <p:blipFill>
          <a:blip r:embed="rId2"/>
          <a:stretch>
            <a:fillRect/>
          </a:stretch>
        </p:blipFill>
        <p:spPr>
          <a:xfrm>
            <a:off x="1086928" y="371394"/>
            <a:ext cx="9299275" cy="6100834"/>
          </a:xfrm>
          <a:prstGeom prst="rect">
            <a:avLst/>
          </a:prstGeom>
        </p:spPr>
      </p:pic>
    </p:spTree>
    <p:extLst>
      <p:ext uri="{BB962C8B-B14F-4D97-AF65-F5344CB8AC3E}">
        <p14:creationId xmlns:p14="http://schemas.microsoft.com/office/powerpoint/2010/main" val="36446805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D791F151-58C2-42E3-9EB4-F9040D72ACCC}"/>
              </a:ext>
            </a:extLst>
          </p:cNvPr>
          <p:cNvPicPr>
            <a:picLocks noChangeAspect="1"/>
          </p:cNvPicPr>
          <p:nvPr/>
        </p:nvPicPr>
        <p:blipFill>
          <a:blip r:embed="rId2"/>
          <a:stretch>
            <a:fillRect/>
          </a:stretch>
        </p:blipFill>
        <p:spPr>
          <a:xfrm>
            <a:off x="1130061" y="2833"/>
            <a:ext cx="9486180" cy="6622296"/>
          </a:xfrm>
          <a:prstGeom prst="rect">
            <a:avLst/>
          </a:prstGeom>
        </p:spPr>
      </p:pic>
    </p:spTree>
    <p:extLst>
      <p:ext uri="{BB962C8B-B14F-4D97-AF65-F5344CB8AC3E}">
        <p14:creationId xmlns:p14="http://schemas.microsoft.com/office/powerpoint/2010/main" val="3756404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624F-7F38-4D48-8FA4-D5CC41111748}"/>
              </a:ext>
            </a:extLst>
          </p:cNvPr>
          <p:cNvSpPr>
            <a:spLocks noGrp="1"/>
          </p:cNvSpPr>
          <p:nvPr>
            <p:ph type="title"/>
          </p:nvPr>
        </p:nvSpPr>
        <p:spPr>
          <a:xfrm>
            <a:off x="521898" y="5691"/>
            <a:ext cx="10515600" cy="1023639"/>
          </a:xfrm>
        </p:spPr>
        <p:txBody>
          <a:bodyPr/>
          <a:lstStyle/>
          <a:p>
            <a:r>
              <a:rPr lang="en-US">
                <a:cs typeface="Calibri Light"/>
              </a:rPr>
              <a:t>Agile metrics</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E45D1BF4-52D0-47A3-ABD6-4C448C1E82D8}"/>
              </a:ext>
            </a:extLst>
          </p:cNvPr>
          <p:cNvPicPr>
            <a:picLocks noChangeAspect="1"/>
          </p:cNvPicPr>
          <p:nvPr/>
        </p:nvPicPr>
        <p:blipFill>
          <a:blip r:embed="rId2"/>
          <a:stretch>
            <a:fillRect/>
          </a:stretch>
        </p:blipFill>
        <p:spPr>
          <a:xfrm>
            <a:off x="698740" y="1050431"/>
            <a:ext cx="3361426" cy="19966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6" descr="A screenshot of a cell phone&#10;&#10;Description generated with very high confidence">
            <a:extLst>
              <a:ext uri="{FF2B5EF4-FFF2-40B4-BE49-F238E27FC236}">
                <a16:creationId xmlns:a16="http://schemas.microsoft.com/office/drawing/2014/main" id="{33BED70D-5C3F-4D29-8E52-DCBF2BF30F82}"/>
              </a:ext>
            </a:extLst>
          </p:cNvPr>
          <p:cNvPicPr>
            <a:picLocks noChangeAspect="1"/>
          </p:cNvPicPr>
          <p:nvPr/>
        </p:nvPicPr>
        <p:blipFill>
          <a:blip r:embed="rId3"/>
          <a:stretch>
            <a:fillRect/>
          </a:stretch>
        </p:blipFill>
        <p:spPr>
          <a:xfrm>
            <a:off x="4781909" y="1052785"/>
            <a:ext cx="2944483" cy="19919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8" descr="A screenshot of a cell phone&#10;&#10;Description generated with very high confidence">
            <a:extLst>
              <a:ext uri="{FF2B5EF4-FFF2-40B4-BE49-F238E27FC236}">
                <a16:creationId xmlns:a16="http://schemas.microsoft.com/office/drawing/2014/main" id="{21F67117-BFA1-49EB-AE0D-63134CDDC4AC}"/>
              </a:ext>
            </a:extLst>
          </p:cNvPr>
          <p:cNvPicPr>
            <a:picLocks noChangeAspect="1"/>
          </p:cNvPicPr>
          <p:nvPr/>
        </p:nvPicPr>
        <p:blipFill>
          <a:blip r:embed="rId4"/>
          <a:stretch>
            <a:fillRect/>
          </a:stretch>
        </p:blipFill>
        <p:spPr>
          <a:xfrm>
            <a:off x="8462513" y="1095800"/>
            <a:ext cx="3045124" cy="20497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10" descr="A close up of a map&#10;&#10;Description generated with very high confidence">
            <a:extLst>
              <a:ext uri="{FF2B5EF4-FFF2-40B4-BE49-F238E27FC236}">
                <a16:creationId xmlns:a16="http://schemas.microsoft.com/office/drawing/2014/main" id="{EC65EFB2-97F2-4700-A054-EEFB5C11320B}"/>
              </a:ext>
            </a:extLst>
          </p:cNvPr>
          <p:cNvPicPr>
            <a:picLocks noChangeAspect="1"/>
          </p:cNvPicPr>
          <p:nvPr/>
        </p:nvPicPr>
        <p:blipFill>
          <a:blip r:embed="rId5"/>
          <a:stretch>
            <a:fillRect/>
          </a:stretch>
        </p:blipFill>
        <p:spPr>
          <a:xfrm>
            <a:off x="1676400" y="3962990"/>
            <a:ext cx="3936521" cy="2368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2" descr="A screenshot of a cell phone&#10;&#10;Description generated with very high confidence">
            <a:extLst>
              <a:ext uri="{FF2B5EF4-FFF2-40B4-BE49-F238E27FC236}">
                <a16:creationId xmlns:a16="http://schemas.microsoft.com/office/drawing/2014/main" id="{F568D1BC-2EAB-40C6-8C9A-99250B9EC8E3}"/>
              </a:ext>
            </a:extLst>
          </p:cNvPr>
          <p:cNvPicPr>
            <a:picLocks noChangeAspect="1"/>
          </p:cNvPicPr>
          <p:nvPr/>
        </p:nvPicPr>
        <p:blipFill>
          <a:blip r:embed="rId6"/>
          <a:stretch>
            <a:fillRect/>
          </a:stretch>
        </p:blipFill>
        <p:spPr>
          <a:xfrm>
            <a:off x="7254815" y="3872177"/>
            <a:ext cx="3807124" cy="24348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9394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64D37148-53E4-4146-B8AC-0BDA4010DA05}"/>
              </a:ext>
            </a:extLst>
          </p:cNvPr>
          <p:cNvPicPr>
            <a:picLocks noChangeAspect="1"/>
          </p:cNvPicPr>
          <p:nvPr/>
        </p:nvPicPr>
        <p:blipFill>
          <a:blip r:embed="rId2"/>
          <a:stretch>
            <a:fillRect/>
          </a:stretch>
        </p:blipFill>
        <p:spPr>
          <a:xfrm>
            <a:off x="641231" y="990946"/>
            <a:ext cx="10550104" cy="4717957"/>
          </a:xfrm>
          <a:prstGeom prst="rect">
            <a:avLst/>
          </a:prstGeom>
        </p:spPr>
      </p:pic>
      <p:sp>
        <p:nvSpPr>
          <p:cNvPr id="4" name="Rectangle 3">
            <a:extLst>
              <a:ext uri="{FF2B5EF4-FFF2-40B4-BE49-F238E27FC236}">
                <a16:creationId xmlns:a16="http://schemas.microsoft.com/office/drawing/2014/main" id="{5B0CC234-B1A0-4E4F-B8A6-0D781167AC4F}"/>
              </a:ext>
            </a:extLst>
          </p:cNvPr>
          <p:cNvSpPr/>
          <p:nvPr/>
        </p:nvSpPr>
        <p:spPr>
          <a:xfrm>
            <a:off x="8485517" y="5380007"/>
            <a:ext cx="2596550" cy="4111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025AFAA6-C92D-43BC-974B-0E73E7B5E61F}"/>
              </a:ext>
            </a:extLst>
          </p:cNvPr>
          <p:cNvSpPr txBox="1">
            <a:spLocks/>
          </p:cNvSpPr>
          <p:nvPr/>
        </p:nvSpPr>
        <p:spPr>
          <a:xfrm>
            <a:off x="521898" y="5691"/>
            <a:ext cx="10515600" cy="1023639"/>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Agile tools</a:t>
            </a:r>
            <a:endParaRPr lang="en-US"/>
          </a:p>
        </p:txBody>
      </p:sp>
      <p:sp>
        <p:nvSpPr>
          <p:cNvPr id="7" name="Rectangle 6">
            <a:extLst>
              <a:ext uri="{FF2B5EF4-FFF2-40B4-BE49-F238E27FC236}">
                <a16:creationId xmlns:a16="http://schemas.microsoft.com/office/drawing/2014/main" id="{F9BC98AC-015B-43DE-9668-B4468D01D11E}"/>
              </a:ext>
            </a:extLst>
          </p:cNvPr>
          <p:cNvSpPr/>
          <p:nvPr/>
        </p:nvSpPr>
        <p:spPr>
          <a:xfrm>
            <a:off x="764875" y="1095554"/>
            <a:ext cx="1518249" cy="2021457"/>
          </a:xfrm>
          <a:prstGeom prst="rect">
            <a:avLst/>
          </a:prstGeom>
          <a:noFill/>
          <a:ln w="571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992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B7CD4EB4-1915-4C9A-9D80-5E6194F4ACA3}"/>
              </a:ext>
            </a:extLst>
          </p:cNvPr>
          <p:cNvPicPr>
            <a:picLocks noChangeAspect="1"/>
          </p:cNvPicPr>
          <p:nvPr/>
        </p:nvPicPr>
        <p:blipFill>
          <a:blip r:embed="rId2"/>
          <a:stretch>
            <a:fillRect/>
          </a:stretch>
        </p:blipFill>
        <p:spPr>
          <a:xfrm>
            <a:off x="1230702" y="436893"/>
            <a:ext cx="9026105" cy="6041724"/>
          </a:xfrm>
          <a:prstGeom prst="rect">
            <a:avLst/>
          </a:prstGeom>
        </p:spPr>
      </p:pic>
    </p:spTree>
    <p:extLst>
      <p:ext uri="{BB962C8B-B14F-4D97-AF65-F5344CB8AC3E}">
        <p14:creationId xmlns:p14="http://schemas.microsoft.com/office/powerpoint/2010/main" val="4011480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77FBF8DC-7BD4-4EAD-979E-7360B428757B}"/>
              </a:ext>
            </a:extLst>
          </p:cNvPr>
          <p:cNvPicPr>
            <a:picLocks noChangeAspect="1"/>
          </p:cNvPicPr>
          <p:nvPr/>
        </p:nvPicPr>
        <p:blipFill>
          <a:blip r:embed="rId2"/>
          <a:stretch>
            <a:fillRect/>
          </a:stretch>
        </p:blipFill>
        <p:spPr>
          <a:xfrm>
            <a:off x="1201947" y="233411"/>
            <a:ext cx="9371161" cy="6348046"/>
          </a:xfrm>
          <a:prstGeom prst="rect">
            <a:avLst/>
          </a:prstGeom>
        </p:spPr>
      </p:pic>
    </p:spTree>
    <p:extLst>
      <p:ext uri="{BB962C8B-B14F-4D97-AF65-F5344CB8AC3E}">
        <p14:creationId xmlns:p14="http://schemas.microsoft.com/office/powerpoint/2010/main" val="925736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384A0-4F96-4500-8183-0165C6F7D5B3}"/>
              </a:ext>
            </a:extLst>
          </p:cNvPr>
          <p:cNvSpPr>
            <a:spLocks noGrp="1"/>
          </p:cNvSpPr>
          <p:nvPr>
            <p:ph type="title"/>
          </p:nvPr>
        </p:nvSpPr>
        <p:spPr>
          <a:xfrm>
            <a:off x="838200" y="5691"/>
            <a:ext cx="10515600" cy="1325563"/>
          </a:xfrm>
        </p:spPr>
        <p:txBody>
          <a:bodyPr/>
          <a:lstStyle/>
          <a:p>
            <a:r>
              <a:rPr lang="en-US">
                <a:cs typeface="Calibri Light"/>
              </a:rPr>
              <a:t>How Scrum works?</a:t>
            </a:r>
            <a:endParaRPr lang="en-US"/>
          </a:p>
        </p:txBody>
      </p:sp>
      <p:pic>
        <p:nvPicPr>
          <p:cNvPr id="4" name="Picture 4">
            <a:extLst>
              <a:ext uri="{FF2B5EF4-FFF2-40B4-BE49-F238E27FC236}">
                <a16:creationId xmlns:a16="http://schemas.microsoft.com/office/drawing/2014/main" id="{7E62C412-5AEA-4C18-87E4-F3717ABF3B97}"/>
              </a:ext>
            </a:extLst>
          </p:cNvPr>
          <p:cNvPicPr>
            <a:picLocks noChangeAspect="1"/>
          </p:cNvPicPr>
          <p:nvPr/>
        </p:nvPicPr>
        <p:blipFill>
          <a:blip r:embed="rId2"/>
          <a:stretch>
            <a:fillRect/>
          </a:stretch>
        </p:blipFill>
        <p:spPr>
          <a:xfrm>
            <a:off x="1475117" y="1507637"/>
            <a:ext cx="8465388" cy="4949781"/>
          </a:xfrm>
          <a:prstGeom prst="rect">
            <a:avLst/>
          </a:prstGeom>
        </p:spPr>
      </p:pic>
    </p:spTree>
    <p:extLst>
      <p:ext uri="{BB962C8B-B14F-4D97-AF65-F5344CB8AC3E}">
        <p14:creationId xmlns:p14="http://schemas.microsoft.com/office/powerpoint/2010/main" val="453860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close up of a map&#10;&#10;Description generated with high confidence">
            <a:extLst>
              <a:ext uri="{FF2B5EF4-FFF2-40B4-BE49-F238E27FC236}">
                <a16:creationId xmlns:a16="http://schemas.microsoft.com/office/drawing/2014/main" id="{790D3DAF-90AA-4DB8-A362-30250C5B9AD1}"/>
              </a:ext>
            </a:extLst>
          </p:cNvPr>
          <p:cNvPicPr>
            <a:picLocks noChangeAspect="1"/>
          </p:cNvPicPr>
          <p:nvPr/>
        </p:nvPicPr>
        <p:blipFill>
          <a:blip r:embed="rId2"/>
          <a:stretch>
            <a:fillRect/>
          </a:stretch>
        </p:blipFill>
        <p:spPr>
          <a:xfrm>
            <a:off x="2293224" y="643466"/>
            <a:ext cx="7605551" cy="5571067"/>
          </a:xfrm>
          <a:prstGeom prst="rect">
            <a:avLst/>
          </a:prstGeom>
        </p:spPr>
      </p:pic>
      <p:pic>
        <p:nvPicPr>
          <p:cNvPr id="3" name="Picture 3" descr="A close up of a person&#10;&#10;Description generated with very high confidence">
            <a:extLst>
              <a:ext uri="{FF2B5EF4-FFF2-40B4-BE49-F238E27FC236}">
                <a16:creationId xmlns:a16="http://schemas.microsoft.com/office/drawing/2014/main" id="{76AB1115-31C7-42B0-ADB8-36AF1753736A}"/>
              </a:ext>
            </a:extLst>
          </p:cNvPr>
          <p:cNvPicPr>
            <a:picLocks noChangeAspect="1"/>
          </p:cNvPicPr>
          <p:nvPr/>
        </p:nvPicPr>
        <p:blipFill>
          <a:blip r:embed="rId3"/>
          <a:stretch>
            <a:fillRect/>
          </a:stretch>
        </p:blipFill>
        <p:spPr>
          <a:xfrm>
            <a:off x="8095621" y="590191"/>
            <a:ext cx="1190985" cy="1393167"/>
          </a:xfrm>
          <a:prstGeom prst="rect">
            <a:avLst/>
          </a:prstGeom>
        </p:spPr>
      </p:pic>
      <p:pic>
        <p:nvPicPr>
          <p:cNvPr id="5" name="Picture 5" descr="A close up of a person&#10;&#10;Description generated with very high confidence">
            <a:extLst>
              <a:ext uri="{FF2B5EF4-FFF2-40B4-BE49-F238E27FC236}">
                <a16:creationId xmlns:a16="http://schemas.microsoft.com/office/drawing/2014/main" id="{E8F24905-8443-4659-ACBD-A4E9C3CCBCA8}"/>
              </a:ext>
            </a:extLst>
          </p:cNvPr>
          <p:cNvPicPr>
            <a:picLocks noChangeAspect="1"/>
          </p:cNvPicPr>
          <p:nvPr/>
        </p:nvPicPr>
        <p:blipFill>
          <a:blip r:embed="rId4"/>
          <a:stretch>
            <a:fillRect/>
          </a:stretch>
        </p:blipFill>
        <p:spPr>
          <a:xfrm>
            <a:off x="6384626" y="594414"/>
            <a:ext cx="1263050" cy="1384720"/>
          </a:xfrm>
          <a:prstGeom prst="rect">
            <a:avLst/>
          </a:prstGeom>
        </p:spPr>
      </p:pic>
    </p:spTree>
    <p:extLst>
      <p:ext uri="{BB962C8B-B14F-4D97-AF65-F5344CB8AC3E}">
        <p14:creationId xmlns:p14="http://schemas.microsoft.com/office/powerpoint/2010/main" val="442346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text on a white background&#10;&#10;Description generated with high confidence">
            <a:extLst>
              <a:ext uri="{FF2B5EF4-FFF2-40B4-BE49-F238E27FC236}">
                <a16:creationId xmlns:a16="http://schemas.microsoft.com/office/drawing/2014/main" id="{94606305-2AAF-4661-8D78-71E983450B5A}"/>
              </a:ext>
            </a:extLst>
          </p:cNvPr>
          <p:cNvPicPr>
            <a:picLocks noChangeAspect="1"/>
          </p:cNvPicPr>
          <p:nvPr/>
        </p:nvPicPr>
        <p:blipFill>
          <a:blip r:embed="rId2"/>
          <a:stretch>
            <a:fillRect/>
          </a:stretch>
        </p:blipFill>
        <p:spPr>
          <a:xfrm>
            <a:off x="1000665" y="131041"/>
            <a:ext cx="9069236" cy="6437768"/>
          </a:xfrm>
          <a:prstGeom prst="rect">
            <a:avLst/>
          </a:prstGeom>
        </p:spPr>
      </p:pic>
    </p:spTree>
    <p:extLst>
      <p:ext uri="{BB962C8B-B14F-4D97-AF65-F5344CB8AC3E}">
        <p14:creationId xmlns:p14="http://schemas.microsoft.com/office/powerpoint/2010/main" val="3151211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0556EB7-0920-4804-8CFB-1DB379B8EE70}"/>
              </a:ext>
            </a:extLst>
          </p:cNvPr>
          <p:cNvPicPr>
            <a:picLocks noChangeAspect="1"/>
          </p:cNvPicPr>
          <p:nvPr/>
        </p:nvPicPr>
        <p:blipFill>
          <a:blip r:embed="rId2"/>
          <a:stretch>
            <a:fillRect/>
          </a:stretch>
        </p:blipFill>
        <p:spPr>
          <a:xfrm>
            <a:off x="1719533" y="292683"/>
            <a:ext cx="8364746" cy="5999466"/>
          </a:xfrm>
          <a:prstGeom prst="rect">
            <a:avLst/>
          </a:prstGeom>
        </p:spPr>
      </p:pic>
    </p:spTree>
    <p:extLst>
      <p:ext uri="{BB962C8B-B14F-4D97-AF65-F5344CB8AC3E}">
        <p14:creationId xmlns:p14="http://schemas.microsoft.com/office/powerpoint/2010/main" val="31293514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37</Slides>
  <Notes>0</Notes>
  <HiddenSlides>0</HiddenSlide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 Agile Session</vt:lpstr>
      <vt:lpstr>PowerPoint Presentation</vt:lpstr>
      <vt:lpstr>PowerPoint Presentation</vt:lpstr>
      <vt:lpstr>PowerPoint Presentation</vt:lpstr>
      <vt:lpstr>PowerPoint Presentation</vt:lpstr>
      <vt:lpstr>How Scrum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Product Owner</vt:lpstr>
      <vt:lpstr>Development Team</vt:lpstr>
      <vt:lpstr>The Scrum Master</vt:lpstr>
      <vt:lpstr>Team Charecterestics</vt:lpstr>
      <vt:lpstr>Scrum artifacts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Agile metrics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144</cp:revision>
  <dcterms:modified xsi:type="dcterms:W3CDTF">2018-07-19T05:19:15Z</dcterms:modified>
</cp:coreProperties>
</file>